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02" r:id="rId2"/>
    <p:sldId id="395" r:id="rId3"/>
    <p:sldId id="418" r:id="rId4"/>
    <p:sldId id="376" r:id="rId5"/>
    <p:sldId id="380" r:id="rId6"/>
    <p:sldId id="381" r:id="rId7"/>
    <p:sldId id="382" r:id="rId8"/>
    <p:sldId id="384" r:id="rId9"/>
    <p:sldId id="383" r:id="rId10"/>
    <p:sldId id="385" r:id="rId11"/>
    <p:sldId id="388" r:id="rId12"/>
    <p:sldId id="389" r:id="rId13"/>
    <p:sldId id="378" r:id="rId14"/>
    <p:sldId id="387" r:id="rId15"/>
    <p:sldId id="390" r:id="rId16"/>
    <p:sldId id="391" r:id="rId17"/>
    <p:sldId id="392" r:id="rId18"/>
    <p:sldId id="393" r:id="rId19"/>
    <p:sldId id="394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38"/>
    <p:restoredTop sz="97179"/>
  </p:normalViewPr>
  <p:slideViewPr>
    <p:cSldViewPr snapToGrid="0" snapToObjects="1">
      <p:cViewPr varScale="1">
        <p:scale>
          <a:sx n="181" d="100"/>
          <a:sy n="181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ioconductor.org/help/course-materials/2014/summerx/Annotation-slides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Other types of packages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61B81-E4B9-4072-22E0-F3527D6D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files retrieved as </a:t>
            </a:r>
            <a:r>
              <a:rPr lang="en-US" b="1" u="sng" dirty="0"/>
              <a:t>stored on your computer!</a:t>
            </a:r>
          </a:p>
          <a:p>
            <a:r>
              <a:rPr lang="en-US" dirty="0"/>
              <a:t>Their location can be identified using `resource` function from the </a:t>
            </a:r>
            <a:r>
              <a:rPr lang="en-US" dirty="0" err="1"/>
              <a:t>BiocIO</a:t>
            </a:r>
            <a:r>
              <a:rPr lang="en-US" dirty="0"/>
              <a:t> package.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BCEEB-94AE-0095-3D0C-E949341DD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27C58-C538-ABBE-1EF7-BD2E0800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38004"/>
            <a:ext cx="16770487" cy="11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61B81-E4B9-4072-22E0-F3527D6D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as </a:t>
            </a:r>
            <a:r>
              <a:rPr lang="en-US" dirty="0" err="1"/>
              <a:t>AnnotationHub</a:t>
            </a:r>
            <a:r>
              <a:rPr lang="en-US" dirty="0"/>
              <a:t>, but for actual experimental datasets.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Experiment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BCEEB-94AE-0095-3D0C-E949341DD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42556-01A4-B413-0FC0-F843EBCC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99362"/>
            <a:ext cx="12208097" cy="42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61B81-E4B9-4072-22E0-F3527D6D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as </a:t>
            </a:r>
            <a:r>
              <a:rPr lang="en-US" dirty="0" err="1"/>
              <a:t>AnnotationHub</a:t>
            </a:r>
            <a:r>
              <a:rPr lang="en-US" dirty="0"/>
              <a:t>, but for actual experimental datasets.</a:t>
            </a:r>
          </a:p>
          <a:p>
            <a:r>
              <a:rPr lang="en-US" dirty="0"/>
              <a:t>Generally, the datasets are provided to help demonstrating the use of a package.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Experiment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BCEEB-94AE-0095-3D0C-E949341DD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D18D8-6E55-1230-799F-6F7511AC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6909"/>
            <a:ext cx="12178532" cy="36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9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ExperimentData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7187-4807-26AF-DD7E-2033A2FBC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 data packages enable access to data sets that are used, often by software packages, to illustrate particular analyses. </a:t>
            </a:r>
          </a:p>
          <a:p>
            <a:r>
              <a:rPr lang="en-US" dirty="0"/>
              <a:t>These packages provide a gateway to curated data from an experiment, teaching course or publication.</a:t>
            </a:r>
          </a:p>
          <a:p>
            <a:r>
              <a:rPr lang="en-US" dirty="0"/>
              <a:t>The actual data will be managed by the </a:t>
            </a:r>
            <a:r>
              <a:rPr lang="en-US" dirty="0" err="1"/>
              <a:t>ExperimentHub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F6F7F-BF3D-271F-DE06-0401035B7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7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ExperimentData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7187-4807-26AF-DD7E-2033A2FBC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Similar requirements as software packages.</a:t>
            </a:r>
          </a:p>
          <a:p>
            <a:pPr marL="342900" indent="-342900">
              <a:buFontTx/>
              <a:buChar char="-"/>
            </a:pPr>
            <a:r>
              <a:rPr lang="en-US" dirty="0"/>
              <a:t>Most importantly, proper documentation for the data included within the package is required.</a:t>
            </a:r>
          </a:p>
          <a:p>
            <a:pPr marL="342900" indent="-342900">
              <a:buFontTx/>
              <a:buChar char="-"/>
            </a:pPr>
            <a:r>
              <a:rPr lang="en-US" dirty="0"/>
              <a:t>Traditional Annotation and Experiment packages are not ideal.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AnnotationHub</a:t>
            </a:r>
            <a:r>
              <a:rPr lang="en-US" dirty="0"/>
              <a:t> and </a:t>
            </a:r>
            <a:r>
              <a:rPr lang="en-US" dirty="0" err="1"/>
              <a:t>ExperimentHub</a:t>
            </a:r>
            <a:r>
              <a:rPr lang="en-US" dirty="0"/>
              <a:t> interfaces and packages are desirable.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F6F7F-BF3D-271F-DE06-0401035B7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5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Developing an </a:t>
            </a:r>
            <a:r>
              <a:rPr lang="en-GB" dirty="0" err="1"/>
              <a:t>experimentData</a:t>
            </a:r>
            <a:r>
              <a:rPr lang="en-GB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7187-4807-26AF-DD7E-2033A2FBC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The package should minimally contain: </a:t>
            </a:r>
          </a:p>
          <a:p>
            <a:pPr marL="457200" indent="-457200">
              <a:buAutoNum type="arabicPeriod"/>
            </a:pPr>
            <a:r>
              <a:rPr lang="en-US" dirty="0"/>
              <a:t>The resource metadata</a:t>
            </a:r>
          </a:p>
          <a:p>
            <a:pPr marL="457200" indent="-457200">
              <a:buAutoNum type="arabicPeriod"/>
            </a:pPr>
            <a:r>
              <a:rPr lang="en-US" dirty="0"/>
              <a:t>Man pages describing the resources</a:t>
            </a:r>
          </a:p>
          <a:p>
            <a:pPr marL="457200" indent="-457200">
              <a:buAutoNum type="arabicPeriod"/>
            </a:pPr>
            <a:r>
              <a:rPr lang="en-US" dirty="0"/>
              <a:t>A vignette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It may also contain supporting R functions the author wants to provide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F6F7F-BF3D-271F-DE06-0401035B7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 metadata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7187-4807-26AF-DD7E-2033A2FBC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Stored in </a:t>
            </a:r>
            <a:r>
              <a:rPr lang="en-US" dirty="0" err="1"/>
              <a:t>inst</a:t>
            </a:r>
            <a:r>
              <a:rPr lang="en-US" dirty="0"/>
              <a:t>/</a:t>
            </a:r>
            <a:r>
              <a:rPr lang="en-US" dirty="0" err="1"/>
              <a:t>extdata</a:t>
            </a:r>
            <a:r>
              <a:rPr lang="en-US" dirty="0"/>
              <a:t>/</a:t>
            </a:r>
            <a:r>
              <a:rPr lang="en-US" dirty="0" err="1"/>
              <a:t>metadata.csv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F6F7F-BF3D-271F-DE06-0401035B7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2976706-B81E-424B-D84B-6707FE85D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2846371"/>
            <a:ext cx="11928475" cy="15716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07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04461-BB5F-DD37-CB2D-CE4F0601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032" y="1090067"/>
            <a:ext cx="4120660" cy="55181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F6F7F-BF3D-271F-DE06-0401035B7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Accessory function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F6F7F-BF3D-271F-DE06-0401035B7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A3B9C7-1050-9A8E-D18D-8FF5ED874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510" y="873125"/>
            <a:ext cx="5143704" cy="55181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160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Developing an </a:t>
            </a:r>
            <a:r>
              <a:rPr lang="en-GB" dirty="0" err="1"/>
              <a:t>experimentData</a:t>
            </a:r>
            <a:r>
              <a:rPr lang="en-GB" dirty="0"/>
              <a:t> 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7187-4807-26AF-DD7E-2033A2FBC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Open a submission issue for your </a:t>
            </a:r>
            <a:r>
              <a:rPr lang="en-US" dirty="0" err="1"/>
              <a:t>ExperimentData</a:t>
            </a:r>
            <a:r>
              <a:rPr lang="en-US" dirty="0"/>
              <a:t> package</a:t>
            </a:r>
          </a:p>
          <a:p>
            <a:pPr marL="457200" indent="-457200">
              <a:buAutoNum type="arabicPeriod"/>
            </a:pPr>
            <a:r>
              <a:rPr lang="en-US" dirty="0"/>
              <a:t>Wait until a reviewer is assigned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Add your analysis package to the issue by commenting in the issue: </a:t>
            </a:r>
          </a:p>
          <a:p>
            <a:pPr marL="0" indent="0"/>
            <a:r>
              <a:rPr lang="en-US" dirty="0"/>
              <a:t>`</a:t>
            </a:r>
            <a:r>
              <a:rPr lang="en-US" dirty="0" err="1"/>
              <a:t>AdditionalPackage</a:t>
            </a:r>
            <a:r>
              <a:rPr lang="en-US" dirty="0"/>
              <a:t>: 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yourGH</a:t>
            </a:r>
            <a:r>
              <a:rPr lang="en-US" dirty="0"/>
              <a:t>&gt;/&lt;</a:t>
            </a:r>
            <a:r>
              <a:rPr lang="en-US" dirty="0" err="1"/>
              <a:t>yourPackage</a:t>
            </a:r>
            <a:r>
              <a:rPr lang="en-US" dirty="0"/>
              <a:t>&gt;`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This ensures that the </a:t>
            </a:r>
            <a:r>
              <a:rPr lang="en-US" dirty="0" err="1"/>
              <a:t>ExperimentData</a:t>
            </a:r>
            <a:r>
              <a:rPr lang="en-US" dirty="0"/>
              <a:t> package is first available to Bioconductor submission building machines, so that the software package has access to it when submitted next to the same virtual machines.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F6F7F-BF3D-271F-DE06-0401035B7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2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Incentivize other people to use your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2"/>
            <a:ext cx="2926862" cy="802640"/>
          </a:xfrm>
        </p:spPr>
        <p:txBody>
          <a:bodyPr/>
          <a:lstStyle/>
          <a:p>
            <a:r>
              <a:rPr lang="en-US" dirty="0"/>
              <a:t>Your computer: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3812E0-9EAD-9940-CF75-786CEC4FBA1F}"/>
              </a:ext>
            </a:extLst>
          </p:cNvPr>
          <p:cNvSpPr/>
          <p:nvPr/>
        </p:nvSpPr>
        <p:spPr>
          <a:xfrm>
            <a:off x="272532" y="1364003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E01D54-0C11-ACE5-4DE5-2A04DE3EC746}"/>
              </a:ext>
            </a:extLst>
          </p:cNvPr>
          <p:cNvSpPr txBox="1">
            <a:spLocks/>
          </p:cNvSpPr>
          <p:nvPr/>
        </p:nvSpPr>
        <p:spPr>
          <a:xfrm>
            <a:off x="337988" y="1434372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utils.R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 </a:t>
            </a: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test-myfun.R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225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&lt;data&gt;.Rda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README.md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FBCAE53-C49C-BC87-97AF-E2CB439688BE}"/>
              </a:ext>
            </a:extLst>
          </p:cNvPr>
          <p:cNvSpPr/>
          <p:nvPr/>
        </p:nvSpPr>
        <p:spPr>
          <a:xfrm>
            <a:off x="4445424" y="3094712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8ACDCFD-6BB7-0D6F-122B-71C18AE75612}"/>
              </a:ext>
            </a:extLst>
          </p:cNvPr>
          <p:cNvSpPr txBox="1">
            <a:spLocks/>
          </p:cNvSpPr>
          <p:nvPr/>
        </p:nvSpPr>
        <p:spPr>
          <a:xfrm>
            <a:off x="6153834" y="873762"/>
            <a:ext cx="2926862" cy="802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Many computers: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608B9D-6B5E-4BB6-D1FA-9DCC35B67368}"/>
              </a:ext>
            </a:extLst>
          </p:cNvPr>
          <p:cNvSpPr/>
          <p:nvPr/>
        </p:nvSpPr>
        <p:spPr>
          <a:xfrm>
            <a:off x="6314606" y="1364003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86F16E6-EFC4-5C05-DB85-AFCA395A70F9}"/>
              </a:ext>
            </a:extLst>
          </p:cNvPr>
          <p:cNvSpPr txBox="1">
            <a:spLocks/>
          </p:cNvSpPr>
          <p:nvPr/>
        </p:nvSpPr>
        <p:spPr>
          <a:xfrm>
            <a:off x="6380062" y="1434372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utils.R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 </a:t>
            </a: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test-myfun.R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225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&lt;data&gt;.Rda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README.md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endParaRPr lang="en-US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79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Incentivize other people to use your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2"/>
            <a:ext cx="7963729" cy="5688816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By providing high-quality public resources</a:t>
            </a:r>
          </a:p>
          <a:p>
            <a:pPr marL="342900" indent="-342900">
              <a:buFontTx/>
              <a:buChar char="-"/>
            </a:pPr>
            <a:r>
              <a:rPr lang="en-US" dirty="0"/>
              <a:t>By serving a polished documentation website for your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5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types of public resources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8597E93-6BC8-A353-ABC0-C1D2B3CD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http://bioconductor.org/help/course-materials/2014/summerx/Annotation-slides.pdf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BCEEB-94AE-0095-3D0C-E949341DD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8597E93-6BC8-A353-ABC0-C1D2B3CD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 </a:t>
            </a:r>
            <a:r>
              <a:rPr lang="en-US" dirty="0" err="1"/>
              <a:t>AnnotationHub</a:t>
            </a:r>
            <a:r>
              <a:rPr lang="en-US" dirty="0"/>
              <a:t> package: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/>
              <a:t>Provides a client interface to resources stored at the </a:t>
            </a:r>
            <a:r>
              <a:rPr lang="en-US" dirty="0" err="1"/>
              <a:t>AnnotationHub</a:t>
            </a:r>
            <a:r>
              <a:rPr lang="en-US" dirty="0"/>
              <a:t> web service. </a:t>
            </a:r>
          </a:p>
          <a:p>
            <a:pPr marL="342900" indent="-342900">
              <a:buFontTx/>
              <a:buChar char="-"/>
            </a:pPr>
            <a:r>
              <a:rPr lang="en-GB" dirty="0"/>
              <a:t>Offers large-scale genome resources, lightly curated for easy access from R. </a:t>
            </a:r>
          </a:p>
          <a:p>
            <a:pPr marL="342900" indent="-342900">
              <a:buFontTx/>
              <a:buChar char="-"/>
            </a:pPr>
            <a:r>
              <a:rPr lang="en-GB" dirty="0"/>
              <a:t>Supports tab-completion, metadata discovery, selection and filtering.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BCEEB-94AE-0095-3D0C-E949341DD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0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BCEEB-94AE-0095-3D0C-E949341DD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61B81-E4B9-4072-22E0-F3527D6D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currently around 55K “records”, or files, available from the </a:t>
            </a:r>
            <a:r>
              <a:rPr lang="en-US" dirty="0" err="1"/>
              <a:t>AnnotationHub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D882D-57C7-613D-A7CC-D72CA6A5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368"/>
            <a:ext cx="12192000" cy="508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0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BCEEB-94AE-0095-3D0C-E949341DD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61B81-E4B9-4072-22E0-F3527D6D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Queries are done using query(ah, “keyword”).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7ADC3-B13E-2958-BF74-845C7BF84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24"/>
          <a:stretch/>
        </p:blipFill>
        <p:spPr>
          <a:xfrm>
            <a:off x="0" y="2373331"/>
            <a:ext cx="13971205" cy="44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1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BCEEB-94AE-0095-3D0C-E949341DD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61B81-E4B9-4072-22E0-F3527D6D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mcols</a:t>
            </a:r>
            <a:r>
              <a:rPr lang="en-US" dirty="0"/>
              <a:t>(ah) can also parse the </a:t>
            </a:r>
            <a:r>
              <a:rPr lang="en-GB" dirty="0" err="1"/>
              <a:t>AnnotationHub</a:t>
            </a:r>
            <a:r>
              <a:rPr lang="en-GB" dirty="0"/>
              <a:t> as a data frame, for convenient filtering.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23691-EA6F-3A22-B514-B1A720C0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253"/>
            <a:ext cx="12192000" cy="45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7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BCEEB-94AE-0095-3D0C-E949341DD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61B81-E4B9-4072-22E0-F3527D6D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(i.e. </a:t>
            </a:r>
            <a:r>
              <a:rPr lang="en-US" b="1" u="sng" dirty="0"/>
              <a:t>files</a:t>
            </a:r>
            <a:r>
              <a:rPr lang="en-US" dirty="0"/>
              <a:t>) are retrieved using `[[`.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25FE0-872E-9F19-2102-5D7E3074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603"/>
            <a:ext cx="12192000" cy="51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192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5162</TotalTime>
  <Words>656</Words>
  <Application>Microsoft Macintosh PowerPoint</Application>
  <PresentationFormat>Widescreen</PresentationFormat>
  <Paragraphs>111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Book</vt:lpstr>
      <vt:lpstr>Calibri</vt:lpstr>
      <vt:lpstr>Comfortaa</vt:lpstr>
      <vt:lpstr>Menlo</vt:lpstr>
      <vt:lpstr>Theme1</vt:lpstr>
      <vt:lpstr>Other types of packages</vt:lpstr>
      <vt:lpstr>Incentivize other people to use your package</vt:lpstr>
      <vt:lpstr>Incentivize other people to use your package</vt:lpstr>
      <vt:lpstr>Different types of public resources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ExperimentHub: retrieving release-specific files</vt:lpstr>
      <vt:lpstr>ExperimentHub: retrieving release-specific files</vt:lpstr>
      <vt:lpstr>ExperimentData packages</vt:lpstr>
      <vt:lpstr>ExperimentData packages</vt:lpstr>
      <vt:lpstr>Developing an experimentData package</vt:lpstr>
      <vt:lpstr>Resource metadata</vt:lpstr>
      <vt:lpstr>Vignette</vt:lpstr>
      <vt:lpstr>Accessory function</vt:lpstr>
      <vt:lpstr>Developing an experimentData package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360</cp:revision>
  <dcterms:created xsi:type="dcterms:W3CDTF">2021-02-26T11:16:43Z</dcterms:created>
  <dcterms:modified xsi:type="dcterms:W3CDTF">2022-11-15T10:26:19Z</dcterms:modified>
</cp:coreProperties>
</file>